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332" r:id="rId4"/>
    <p:sldId id="312" r:id="rId5"/>
    <p:sldId id="318" r:id="rId6"/>
    <p:sldId id="322" r:id="rId7"/>
    <p:sldId id="324" r:id="rId8"/>
    <p:sldId id="330" r:id="rId9"/>
    <p:sldId id="331" r:id="rId10"/>
    <p:sldId id="333" r:id="rId11"/>
    <p:sldId id="323" r:id="rId12"/>
    <p:sldId id="319" r:id="rId13"/>
    <p:sldId id="315" r:id="rId14"/>
    <p:sldId id="334" r:id="rId15"/>
    <p:sldId id="317" r:id="rId16"/>
    <p:sldId id="320" r:id="rId17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Calibri"/>
        <a:ea typeface="Calibri"/>
        <a:cs typeface="Calibri"/>
        <a:sym typeface="Calibri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88F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E3CECE"/>
          </a:solidFill>
        </a:fill>
      </a:tcStyle>
    </a:wholeTbl>
    <a:band2H>
      <a:tcTxStyle/>
      <a:tcStyle>
        <a:tcBdr/>
        <a:fill>
          <a:solidFill>
            <a:srgbClr val="F1E8E8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3">
              <a:lumOff val="44000"/>
            </a:schemeClr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accent3">
          <a:lumOff val="44000"/>
        </a:schemeClr>
      </a:tcTxStyle>
      <a:tcStyle>
        <a:tcBdr>
          <a:lef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left>
          <a:right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right>
          <a:top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top>
          <a:bottom>
            <a:ln w="381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bottom>
          <a:insideH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H>
          <a:insideV>
            <a:ln w="12700" cap="flat">
              <a:solidFill>
                <a:schemeClr val="accent3">
                  <a:lumOff val="44000"/>
                </a:schemeClr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chemeClr val="accent3">
              <a:lumOff val="44000"/>
            </a:schemeClr>
          </a:solidFill>
        </a:fill>
      </a:tcStyle>
    </a:band2H>
    <a:firstCol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7" autoAdjust="0"/>
    <p:restoredTop sz="94674"/>
  </p:normalViewPr>
  <p:slideViewPr>
    <p:cSldViewPr snapToGrid="0">
      <p:cViewPr varScale="1">
        <p:scale>
          <a:sx n="165" d="100"/>
          <a:sy n="165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1" d="100"/>
          <a:sy n="51" d="100"/>
        </p:scale>
        <p:origin x="2692" y="6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j-lt"/>
        <a:ea typeface="+mj-ea"/>
        <a:cs typeface="+mj-cs"/>
        <a:sym typeface="Arial"/>
      </a:defRPr>
    </a:lvl1pPr>
    <a:lvl2pPr indent="228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2pPr>
    <a:lvl3pPr indent="457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3pPr>
    <a:lvl4pPr indent="685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4pPr>
    <a:lvl5pPr indent="9144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5pPr>
    <a:lvl6pPr indent="11430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6pPr>
    <a:lvl7pPr indent="13716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7pPr>
    <a:lvl8pPr indent="16002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8pPr>
    <a:lvl9pPr indent="1828800" latinLnBrk="0">
      <a:spcBef>
        <a:spcPts val="400"/>
      </a:spcBef>
      <a:defRPr sz="1200">
        <a:latin typeface="+mj-lt"/>
        <a:ea typeface="+mj-ea"/>
        <a:cs typeface="+mj-cs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1419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652058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88406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66274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583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23" name="Shape 23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4" name="Shape 24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>
            <a:spLocks noGrp="1"/>
          </p:cNvSpPr>
          <p:nvPr>
            <p:ph type="title"/>
          </p:nvPr>
        </p:nvSpPr>
        <p:spPr>
          <a:xfrm>
            <a:off x="623887" y="1282700"/>
            <a:ext cx="7886701" cy="213995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32" name="Shape 32"/>
          <p:cNvSpPr>
            <a:spLocks noGrp="1"/>
          </p:cNvSpPr>
          <p:nvPr>
            <p:ph type="body" sz="quarter" idx="1"/>
          </p:nvPr>
        </p:nvSpPr>
        <p:spPr>
          <a:xfrm>
            <a:off x="623887" y="3441700"/>
            <a:ext cx="7886701" cy="112553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hape 3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>
            <a:spLocks noGrp="1"/>
          </p:cNvSpPr>
          <p:nvPr>
            <p:ph type="title"/>
          </p:nvPr>
        </p:nvSpPr>
        <p:spPr>
          <a:xfrm>
            <a:off x="630237" y="274638"/>
            <a:ext cx="7886701" cy="993776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0" name="Shape 50"/>
          <p:cNvSpPr>
            <a:spLocks noGrp="1"/>
          </p:cNvSpPr>
          <p:nvPr>
            <p:ph type="body" sz="quarter" idx="1"/>
          </p:nvPr>
        </p:nvSpPr>
        <p:spPr>
          <a:xfrm>
            <a:off x="630237" y="1260475"/>
            <a:ext cx="3868739" cy="619125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1" name="Shape 51"/>
          <p:cNvSpPr>
            <a:spLocks noGrp="1"/>
          </p:cNvSpPr>
          <p:nvPr>
            <p:ph type="body" sz="quarter" idx="13"/>
          </p:nvPr>
        </p:nvSpPr>
        <p:spPr>
          <a:xfrm>
            <a:off x="4629150" y="1260475"/>
            <a:ext cx="3887788" cy="619125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630237" y="342900"/>
            <a:ext cx="2949576" cy="120015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Title Text</a:t>
            </a:r>
          </a:p>
        </p:txBody>
      </p:sp>
      <p:sp>
        <p:nvSpPr>
          <p:cNvPr id="75" name="Shape 75"/>
          <p:cNvSpPr>
            <a:spLocks noGrp="1"/>
          </p:cNvSpPr>
          <p:nvPr>
            <p:ph type="body" sz="half" idx="1"/>
          </p:nvPr>
        </p:nvSpPr>
        <p:spPr>
          <a:xfrm>
            <a:off x="3887787" y="741362"/>
            <a:ext cx="4629151" cy="3654426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hape 76"/>
          <p:cNvSpPr>
            <a:spLocks noGrp="1"/>
          </p:cNvSpPr>
          <p:nvPr>
            <p:ph type="body" sz="quarter" idx="13"/>
          </p:nvPr>
        </p:nvSpPr>
        <p:spPr>
          <a:xfrm>
            <a:off x="630237" y="1543050"/>
            <a:ext cx="2949576" cy="2859089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600"/>
            </a:pPr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95" name="Shape 9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6" name="Shape 9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Shape 103"/>
          <p:cNvSpPr>
            <a:spLocks noGrp="1"/>
          </p:cNvSpPr>
          <p:nvPr>
            <p:ph type="title"/>
          </p:nvPr>
        </p:nvSpPr>
        <p:spPr>
          <a:xfrm>
            <a:off x="6629400" y="206375"/>
            <a:ext cx="2057400" cy="438785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04" name="Shape 104"/>
          <p:cNvSpPr>
            <a:spLocks noGrp="1"/>
          </p:cNvSpPr>
          <p:nvPr>
            <p:ph type="body" idx="1"/>
          </p:nvPr>
        </p:nvSpPr>
        <p:spPr>
          <a:xfrm>
            <a:off x="457200" y="206375"/>
            <a:ext cx="6019800" cy="4387850"/>
          </a:xfrm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5" name="Shape 10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0" name="Shape 60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3917265"/>
      </p:ext>
    </p:extLst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>
            <a:spLocks noGrp="1"/>
          </p:cNvSpPr>
          <p:nvPr>
            <p:ph type="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Title Text</a:t>
            </a:r>
          </a:p>
        </p:txBody>
      </p:sp>
      <p:sp>
        <p:nvSpPr>
          <p:cNvPr id="14" name="Shape 14"/>
          <p:cNvSpPr>
            <a:spLocks noGrp="1"/>
          </p:cNvSpPr>
          <p:nvPr>
            <p:ph type="body" sz="quarter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500"/>
              </a:spcBef>
              <a:buSzTx/>
              <a:buFontTx/>
              <a:buNone/>
              <a:defRPr sz="2400"/>
            </a:lvl1pPr>
            <a:lvl2pPr marL="0" indent="457200" algn="ctr">
              <a:spcBef>
                <a:spcPts val="500"/>
              </a:spcBef>
              <a:buSzTx/>
              <a:buFontTx/>
              <a:buNone/>
              <a:defRPr sz="2400"/>
            </a:lvl2pPr>
            <a:lvl3pPr marL="0" indent="914400" algn="ctr">
              <a:spcBef>
                <a:spcPts val="500"/>
              </a:spcBef>
              <a:buSzTx/>
              <a:buFontTx/>
              <a:buNone/>
              <a:defRPr sz="2400"/>
            </a:lvl3pPr>
            <a:lvl4pPr marL="0" indent="1371600" algn="ctr">
              <a:spcBef>
                <a:spcPts val="500"/>
              </a:spcBef>
              <a:buSzTx/>
              <a:buFontTx/>
              <a:buNone/>
              <a:defRPr sz="2400"/>
            </a:lvl4pPr>
            <a:lvl5pPr marL="0" indent="1828800" algn="ctr">
              <a:spcBef>
                <a:spcPts val="500"/>
              </a:spcBef>
              <a:buSzTx/>
              <a:buFontTx/>
              <a:buNone/>
              <a:defRPr sz="2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1959430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0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2.png" descr="图片001"/>
          <p:cNvPicPr>
            <a:picLocks noChangeAspect="1"/>
          </p:cNvPicPr>
          <p:nvPr/>
        </p:nvPicPr>
        <p:blipFill>
          <a:blip r:embed="rId11">
            <a:extLst/>
          </a:blip>
          <a:stretch>
            <a:fillRect/>
          </a:stretch>
        </p:blipFill>
        <p:spPr>
          <a:xfrm>
            <a:off x="-6350" y="-6986"/>
            <a:ext cx="9156066" cy="5150486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/>
        </p:nvSpPr>
        <p:spPr>
          <a:xfrm>
            <a:off x="323215" y="4842509"/>
            <a:ext cx="8607426" cy="2462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1000">
                <a:solidFill>
                  <a:schemeClr val="accent3">
                    <a:lumOff val="44000"/>
                  </a:schemeClr>
                </a:solidFill>
                <a:latin typeface="方正兰亭细黑_GBK"/>
                <a:ea typeface="方正兰亭细黑_GBK"/>
                <a:cs typeface="方正兰亭细黑_GBK"/>
                <a:sym typeface="方正兰亭细黑_GBK"/>
              </a:defRPr>
            </a:lvl1pPr>
          </a:lstStyle>
          <a:p>
            <a:r>
              <a:rPr dirty="0"/>
              <a:t>Mainstay Global LLC                                                                                                                                  Copyright©201</a:t>
            </a:r>
            <a:r>
              <a:rPr lang="en-US" dirty="0"/>
              <a:t>8</a:t>
            </a:r>
            <a:r>
              <a:rPr dirty="0"/>
              <a:t>. All rights reserved.</a:t>
            </a:r>
          </a:p>
        </p:txBody>
      </p:sp>
      <p:sp>
        <p:nvSpPr>
          <p:cNvPr id="4" name="Shape 4"/>
          <p:cNvSpPr>
            <a:spLocks noGrp="1"/>
          </p:cNvSpPr>
          <p:nvPr>
            <p:ph type="title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" name="Shape 6"/>
          <p:cNvSpPr>
            <a:spLocks noGrp="1"/>
          </p:cNvSpPr>
          <p:nvPr>
            <p:ph type="sldNum" sz="quarter" idx="2"/>
          </p:nvPr>
        </p:nvSpPr>
        <p:spPr>
          <a:xfrm>
            <a:off x="8413144" y="4772454"/>
            <a:ext cx="273657" cy="264255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98989"/>
                </a:solidFill>
                <a:latin typeface="+mj-lt"/>
                <a:ea typeface="+mj-ea"/>
                <a:cs typeface="+mj-cs"/>
                <a:sym typeface="Arial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3" r:id="rId3"/>
    <p:sldLayoutId id="2147483656" r:id="rId4"/>
    <p:sldLayoutId id="2147483658" r:id="rId5"/>
    <p:sldLayoutId id="2147483659" r:id="rId6"/>
    <p:sldLayoutId id="2147483661" r:id="rId7"/>
    <p:sldLayoutId id="2147483662" r:id="rId8"/>
  </p:sldLayoutIdLst>
  <p:transition spd="med"/>
  <p:txStyles>
    <p:titleStyle>
      <a:lvl1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914400" marR="0" indent="-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914400" marR="0" indent="-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91440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91440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91440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5pPr>
      <a:lvl6pPr marL="26924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6pPr>
      <a:lvl7pPr marL="31496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7pPr>
      <a:lvl8pPr marL="36068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8pPr>
      <a:lvl9pPr marL="4064000" marR="0" indent="-4064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Calibri"/>
          <a:ea typeface="Calibri"/>
          <a:cs typeface="Calibri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>
            <a:spLocks noGrp="1"/>
          </p:cNvSpPr>
          <p:nvPr>
            <p:ph type="subTitle" sz="quarter" idx="1"/>
          </p:nvPr>
        </p:nvSpPr>
        <p:spPr>
          <a:xfrm>
            <a:off x="1921248" y="4017635"/>
            <a:ext cx="5301503" cy="747923"/>
          </a:xfrm>
          <a:prstGeom prst="rect">
            <a:avLst/>
          </a:prstGeom>
        </p:spPr>
        <p:txBody>
          <a:bodyPr>
            <a:normAutofit/>
          </a:bodyPr>
          <a:lstStyle>
            <a:lvl1pPr defTabSz="731520">
              <a:spcBef>
                <a:spcPts val="400"/>
              </a:spcBef>
              <a:defRPr sz="3040" b="1">
                <a:solidFill>
                  <a:srgbClr val="254061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sz="18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美国佛罗里达代托纳海滩</a:t>
            </a:r>
            <a:endParaRPr lang="en-US" altLang="zh-CN" sz="18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  <a:p>
            <a:r>
              <a:rPr lang="zh-CN" altLang="en-US" sz="1800" dirty="0">
                <a:latin typeface="Microsoft YaHei" charset="-122"/>
                <a:ea typeface="Microsoft YaHei" charset="-122"/>
                <a:cs typeface="Microsoft YaHei" charset="-122"/>
              </a:rPr>
              <a:t>公寓型房地产优先股权投资项目</a:t>
            </a:r>
            <a:endParaRPr lang="en-US" altLang="zh-CN" sz="1800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DA117AA-0D12-6242-8A02-D69B59F08F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4513" y="617622"/>
            <a:ext cx="6234972" cy="3341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58632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公寓概况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797DAE76-AC62-B845-B050-30205FFEE4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3895" y="2877740"/>
            <a:ext cx="2443935" cy="1806128"/>
          </a:xfrm>
          <a:prstGeom prst="rect">
            <a:avLst/>
          </a:prstGeom>
        </p:spPr>
      </p:pic>
      <p:pic>
        <p:nvPicPr>
          <p:cNvPr id="9" name="Picture 1">
            <a:extLst>
              <a:ext uri="{FF2B5EF4-FFF2-40B4-BE49-F238E27FC236}">
                <a16:creationId xmlns:a16="http://schemas.microsoft.com/office/drawing/2014/main" id="{4AEAA33C-521F-3046-B92D-1C6103C8E9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895" y="1144433"/>
            <a:ext cx="2423967" cy="164964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D4BAF0F-1B53-A44B-9DA8-C686D0A600D2}"/>
              </a:ext>
            </a:extLst>
          </p:cNvPr>
          <p:cNvSpPr txBox="1"/>
          <p:nvPr/>
        </p:nvSpPr>
        <p:spPr>
          <a:xfrm>
            <a:off x="4068167" y="1036853"/>
            <a:ext cx="4631891" cy="418575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基本信息：</a:t>
            </a:r>
            <a:endParaRPr kumimoji="0" lang="en-US" altLang="zh-CN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/>
              <a:t>修建年份：</a:t>
            </a:r>
            <a:r>
              <a:rPr lang="en-US" altLang="zh-CN" sz="1200" dirty="0"/>
              <a:t>1985/1987</a:t>
            </a:r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altLang="zh-CN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/>
              <a:t>单元数：</a:t>
            </a:r>
            <a:r>
              <a:rPr lang="en-US" altLang="zh-CN" sz="1200" dirty="0"/>
              <a:t>384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平均单元面积：</a:t>
            </a:r>
            <a:r>
              <a:rPr kumimoji="0" lang="en-US" altLang="zh-CN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78</a:t>
            </a:r>
            <a:r>
              <a:rPr lang="en" altLang="zh-CN" sz="1200" dirty="0"/>
              <a:t>m²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sz="1200" dirty="0"/>
              <a:t>平均</a:t>
            </a:r>
            <a:r>
              <a:rPr lang="zh-CN" altLang="en-US" sz="1200" dirty="0"/>
              <a:t>单元价格：</a:t>
            </a:r>
            <a:r>
              <a:rPr lang="en-US" altLang="zh-CN" sz="1200" dirty="0"/>
              <a:t>$96,354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sz="1200" dirty="0"/>
              <a:t>每平方</a:t>
            </a:r>
            <a:r>
              <a:rPr lang="zh-CN" altLang="en-US" sz="1200" dirty="0"/>
              <a:t>米价格：</a:t>
            </a:r>
            <a:r>
              <a:rPr lang="en-US" altLang="zh-CN" sz="1200" dirty="0"/>
              <a:t>$1,235</a:t>
            </a:r>
            <a:endParaRPr lang="en" altLang="zh-CN" sz="1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" altLang="zh-CN" sz="1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优势明显：</a:t>
            </a:r>
            <a:endParaRPr kumimoji="0" lang="en-US" altLang="zh-CN" sz="12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en-US" sz="120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地理位置绝佳</a:t>
            </a:r>
            <a:endParaRPr kumimoji="0" lang="en-US" altLang="zh-CN" sz="12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en-US" altLang="zh-CN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10</a:t>
            </a:r>
            <a:r>
              <a:rPr kumimoji="0" lang="zh-CN" altLang="en-US" sz="1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种不同房型</a:t>
            </a: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en-US" altLang="zh-CN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/>
              <a:t>公共设施齐全，包括</a:t>
            </a:r>
            <a:r>
              <a:rPr lang="en-US" altLang="zh-CN" sz="1200" dirty="0"/>
              <a:t>:24</a:t>
            </a:r>
            <a:r>
              <a:rPr lang="zh-CN" altLang="en-US" sz="1200" dirty="0"/>
              <a:t>小时健身房</a:t>
            </a:r>
            <a:r>
              <a:rPr lang="en-US" altLang="zh-CN" sz="1200" dirty="0"/>
              <a:t>,</a:t>
            </a:r>
            <a:r>
              <a:rPr lang="zh-CN" altLang="en-US" sz="1200" dirty="0"/>
              <a:t> 壁球场</a:t>
            </a:r>
            <a:r>
              <a:rPr lang="en-US" altLang="zh-CN" sz="1200" dirty="0"/>
              <a:t>, </a:t>
            </a:r>
            <a:r>
              <a:rPr lang="zh-CN" altLang="en-US" sz="1200" dirty="0"/>
              <a:t>带按摩浴缸的泳池</a:t>
            </a:r>
            <a:r>
              <a:rPr lang="en-US" altLang="zh-CN" sz="1200" dirty="0"/>
              <a:t>, </a:t>
            </a:r>
            <a:r>
              <a:rPr lang="zh-CN" altLang="en-US" sz="1200" dirty="0"/>
              <a:t>汽车护理中心等</a:t>
            </a: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3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1300" b="1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79FF90B4-94E3-7E4F-B9EB-E0641FCD2ED2}"/>
              </a:ext>
            </a:extLst>
          </p:cNvPr>
          <p:cNvCxnSpPr>
            <a:cxnSpLocks/>
          </p:cNvCxnSpPr>
          <p:nvPr/>
        </p:nvCxnSpPr>
        <p:spPr>
          <a:xfrm>
            <a:off x="210543" y="957319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740260259"/>
      </p:ext>
    </p:extLst>
  </p:cSld>
  <p:clrMapOvr>
    <a:masterClrMapping/>
  </p:clrMapOvr>
  <p:transition spd="slow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投资机遇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D4BAF0F-1B53-A44B-9DA8-C686D0A600D2}"/>
              </a:ext>
            </a:extLst>
          </p:cNvPr>
          <p:cNvSpPr txBox="1"/>
          <p:nvPr/>
        </p:nvSpPr>
        <p:spPr>
          <a:xfrm>
            <a:off x="4260318" y="1129242"/>
            <a:ext cx="4380098" cy="447814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1200" b="1" dirty="0"/>
              <a:t>低价收购：</a:t>
            </a:r>
            <a:endParaRPr lang="en-US" altLang="zh-CN" sz="12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原运营管理团队十分低效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内外部装修不够现代化，无法匹配当地飞速发展的经济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dirty="0"/>
              <a:t>入住率和房租价格均低于市场平均</a:t>
            </a:r>
            <a:endParaRPr lang="en-US" altLang="zh-CN" sz="12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200" b="1" dirty="0"/>
              <a:t>项目方得以用较低的价格收购</a:t>
            </a:r>
            <a:endParaRPr lang="en-US" altLang="zh-CN" sz="12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200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lang="zh-CN" altLang="en-US" sz="1200" b="1" dirty="0"/>
              <a:t>升级改造：</a:t>
            </a:r>
            <a:endParaRPr lang="en-US" altLang="zh-CN" sz="12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1200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/>
              <a:t>全面翻新</a:t>
            </a: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/>
              <a:t>更换管理团队</a:t>
            </a: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dirty="0"/>
              <a:t>合并公寓</a:t>
            </a:r>
            <a:endParaRPr lang="en-US" altLang="zh-CN" sz="1200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sz="1200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sz="1200" b="1" dirty="0"/>
              <a:t>提高租金收益，高价出售</a:t>
            </a:r>
            <a:endParaRPr lang="en-US" altLang="zh-CN" sz="12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13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1300" b="1" dirty="0"/>
          </a:p>
          <a:p>
            <a:pPr marR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lang="en-US" altLang="zh-CN" sz="1300" b="1" dirty="0"/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41E8E9-EB1C-1C47-A317-8E8B3D967B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451" y="1189999"/>
            <a:ext cx="2828172" cy="16989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B625A46-BF9B-E441-9CA2-F528B3ACC2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451" y="2965271"/>
            <a:ext cx="2828172" cy="1708362"/>
          </a:xfrm>
          <a:prstGeom prst="rect">
            <a:avLst/>
          </a:prstGeom>
        </p:spPr>
      </p:pic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0F4415B8-DFAE-D740-A741-4BD4A7530DD6}"/>
              </a:ext>
            </a:extLst>
          </p:cNvPr>
          <p:cNvCxnSpPr>
            <a:cxnSpLocks/>
          </p:cNvCxnSpPr>
          <p:nvPr/>
        </p:nvCxnSpPr>
        <p:spPr>
          <a:xfrm>
            <a:off x="210543" y="982033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81681437"/>
      </p:ext>
    </p:extLst>
  </p:cSld>
  <p:clrMapOvr>
    <a:masterClrMapping/>
  </p:clrMapOvr>
  <p:transition spd="slow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096109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公寓入住率</a:t>
            </a: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全面翻新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，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86%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的公寓内部设施已完成装修，入住率有明显提高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D3D256-B6D2-8D44-B97D-D07BAFFE51EF}"/>
              </a:ext>
            </a:extLst>
          </p:cNvPr>
          <p:cNvSpPr txBox="1"/>
          <p:nvPr/>
        </p:nvSpPr>
        <p:spPr>
          <a:xfrm>
            <a:off x="4860758" y="1160568"/>
            <a:ext cx="4149179" cy="341631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公寓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市场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价值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=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租金年收益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资本化率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价格锁定期内，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入住率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由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91%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上升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到了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95%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单个单元在短短三个月内就有了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$5353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的升值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全面翻新后，出租价格将以每年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3.9%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的速度增长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</p:txBody>
      </p:sp>
      <p:sp>
        <p:nvSpPr>
          <p:cNvPr id="9" name="上箭头 8">
            <a:extLst>
              <a:ext uri="{FF2B5EF4-FFF2-40B4-BE49-F238E27FC236}">
                <a16:creationId xmlns:a16="http://schemas.microsoft.com/office/drawing/2014/main" id="{1CFDAC77-276E-1C45-8260-678E0FA173FF}"/>
              </a:ext>
            </a:extLst>
          </p:cNvPr>
          <p:cNvSpPr/>
          <p:nvPr/>
        </p:nvSpPr>
        <p:spPr>
          <a:xfrm>
            <a:off x="6558928" y="1176616"/>
            <a:ext cx="98499" cy="286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B13BD47-B7AA-8843-8FE9-0C75F6EFE21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22735" y="1636456"/>
            <a:ext cx="4538023" cy="2371779"/>
          </a:xfrm>
          <a:prstGeom prst="rect">
            <a:avLst/>
          </a:prstGeom>
        </p:spPr>
      </p:pic>
      <p:sp>
        <p:nvSpPr>
          <p:cNvPr id="16" name="上箭头 15">
            <a:extLst>
              <a:ext uri="{FF2B5EF4-FFF2-40B4-BE49-F238E27FC236}">
                <a16:creationId xmlns:a16="http://schemas.microsoft.com/office/drawing/2014/main" id="{C5A85515-AB80-7748-8BA4-658497A279B8}"/>
              </a:ext>
            </a:extLst>
          </p:cNvPr>
          <p:cNvSpPr/>
          <p:nvPr/>
        </p:nvSpPr>
        <p:spPr>
          <a:xfrm>
            <a:off x="7980769" y="1244052"/>
            <a:ext cx="45719" cy="195127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FBDB6495-8065-994D-A991-8F97BEFCBA9A}"/>
              </a:ext>
            </a:extLst>
          </p:cNvPr>
          <p:cNvCxnSpPr>
            <a:cxnSpLocks/>
          </p:cNvCxnSpPr>
          <p:nvPr/>
        </p:nvCxnSpPr>
        <p:spPr>
          <a:xfrm>
            <a:off x="210543" y="990271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623877617"/>
      </p:ext>
    </p:extLst>
  </p:cSld>
  <p:clrMapOvr>
    <a:masterClrMapping/>
  </p:clrMapOvr>
  <p:transition spd="slow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68941" y="1148476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 lnSpcReduction="10000"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914400" hangingPunct="1">
              <a:spcBef>
                <a:spcPts val="0"/>
              </a:spcBef>
              <a:buSzTx/>
              <a:buNone/>
              <a:defRPr sz="3008"/>
            </a:pP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L-J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 </a:t>
            </a:r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Capital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公司</a:t>
            </a:r>
          </a:p>
        </p:txBody>
      </p:sp>
      <p:sp>
        <p:nvSpPr>
          <p:cNvPr id="8" name="Shape 130">
            <a:extLst>
              <a:ext uri="{FF2B5EF4-FFF2-40B4-BE49-F238E27FC236}">
                <a16:creationId xmlns:a16="http://schemas.microsoft.com/office/drawing/2014/main" id="{007A81A5-C38A-4BB0-AB64-D53434815FCA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更换管理团队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，进一步优化升级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056B516-534E-4F1B-B3C1-003590C3A9FA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68941" y="997242"/>
            <a:ext cx="8741833" cy="4953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" name="Shape 131">
            <a:extLst>
              <a:ext uri="{FF2B5EF4-FFF2-40B4-BE49-F238E27FC236}">
                <a16:creationId xmlns:a16="http://schemas.microsoft.com/office/drawing/2014/main" id="{00CC1C45-D751-49A1-842D-8FBC269FA6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8941" y="1712410"/>
            <a:ext cx="5442010" cy="315342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22325" indent="-322325" defTabSz="859536">
              <a:lnSpc>
                <a:spcPct val="200000"/>
              </a:lnSpc>
              <a:defRPr sz="3008"/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项目的投资方及公寓未来出租运营的管理方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lnSpc>
                <a:spcPct val="200000"/>
              </a:lnSpc>
              <a:defRPr sz="3008"/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专注于地产投资，开发和管理，拥有和管理</a:t>
            </a:r>
            <a:r>
              <a:rPr lang="en-US" altLang="zh-CN" sz="1500" b="1" dirty="0">
                <a:latin typeface="宋体" panose="02010600030101010101" pitchFamily="2" charset="-122"/>
                <a:ea typeface="宋体" panose="02010600030101010101" pitchFamily="2" charset="-122"/>
              </a:rPr>
              <a:t>48</a:t>
            </a:r>
            <a:r>
              <a:rPr lang="zh-CN" altLang="en-US" sz="1500" b="1" dirty="0">
                <a:latin typeface="宋体" panose="02010600030101010101" pitchFamily="2" charset="-122"/>
                <a:ea typeface="宋体" panose="02010600030101010101" pitchFamily="2" charset="-122"/>
              </a:rPr>
              <a:t>个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地产项目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lnSpc>
                <a:spcPct val="200000"/>
              </a:lnSpc>
              <a:defRPr sz="3008"/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董事长拥有超过</a:t>
            </a:r>
            <a:r>
              <a:rPr lang="en-US" altLang="zh-CN" sz="1500" b="1" dirty="0">
                <a:latin typeface="宋体" panose="02010600030101010101" pitchFamily="2" charset="-122"/>
                <a:ea typeface="宋体" panose="02010600030101010101" pitchFamily="2" charset="-122"/>
              </a:rPr>
              <a:t>40</a:t>
            </a:r>
            <a:r>
              <a:rPr lang="zh-CN" altLang="en-US" sz="1500" b="1" dirty="0">
                <a:latin typeface="宋体" panose="02010600030101010101" pitchFamily="2" charset="-122"/>
                <a:ea typeface="宋体" panose="02010600030101010101" pitchFamily="2" charset="-122"/>
              </a:rPr>
              <a:t>年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的地产运营管理经验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lnSpc>
                <a:spcPct val="200000"/>
              </a:lnSpc>
              <a:defRPr sz="3008"/>
            </a:pP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其家族和个人参与投资</a:t>
            </a:r>
            <a:r>
              <a:rPr lang="en-US" altLang="zh-CN" sz="1500" b="1" dirty="0">
                <a:latin typeface="宋体" panose="02010600030101010101" pitchFamily="2" charset="-122"/>
                <a:ea typeface="宋体" panose="02010600030101010101" pitchFamily="2" charset="-122"/>
              </a:rPr>
              <a:t>87</a:t>
            </a:r>
            <a:r>
              <a:rPr lang="zh-CN" altLang="en-US" sz="1500" b="1" dirty="0"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sz="1500" dirty="0">
                <a:latin typeface="宋体" panose="02010600030101010101" pitchFamily="2" charset="-122"/>
                <a:ea typeface="宋体" panose="02010600030101010101" pitchFamily="2" charset="-122"/>
              </a:rPr>
              <a:t>美元于此项目</a:t>
            </a:r>
            <a:endParaRPr lang="en-US" altLang="zh-CN" sz="15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indent="0" defTabSz="859536">
              <a:buNone/>
              <a:defRPr sz="3008"/>
            </a:pPr>
            <a:endParaRPr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5200E434-DC5B-4A52-9314-5D05EF6A3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8899" y="1250029"/>
            <a:ext cx="2603190" cy="2594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42134"/>
      </p:ext>
    </p:extLst>
  </p:cSld>
  <p:clrMapOvr>
    <a:masterClrMapping/>
  </p:clrMapOvr>
  <p:transition spd="slow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096109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b="1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合并公寓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，实现规模效应以及品牌效应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D3D256-B6D2-8D44-B97D-D07BAFFE51EF}"/>
              </a:ext>
            </a:extLst>
          </p:cNvPr>
          <p:cNvSpPr txBox="1"/>
          <p:nvPr/>
        </p:nvSpPr>
        <p:spPr>
          <a:xfrm>
            <a:off x="276447" y="1170354"/>
            <a:ext cx="4149179" cy="28930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两个公寓目前独立运营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合并公寓，实现统一运营管理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项目方在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4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英里范围内还拥有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2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个公寓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更有效率的管理运营，提升公寓市场价值</a:t>
            </a: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en-US" altLang="zh-CN" sz="2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SimSun" panose="02010600030101010101" pitchFamily="2" charset="-122"/>
                <a:sym typeface="Calibri"/>
              </a:rPr>
              <a:t>1 </a:t>
            </a:r>
            <a:r>
              <a:rPr lang="en-US" altLang="zh-CN" sz="2000" b="1" dirty="0">
                <a:latin typeface="+mn-lt"/>
                <a:ea typeface="SimSun" panose="02010600030101010101" pitchFamily="2" charset="-122"/>
              </a:rPr>
              <a:t>+ 1 &gt; 2</a:t>
            </a:r>
            <a:endParaRPr kumimoji="0" lang="en-US" altLang="zh-CN" sz="2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SimSun" panose="02010600030101010101" pitchFamily="2" charset="-122"/>
              <a:sym typeface="Calibri"/>
            </a:endParaRPr>
          </a:p>
        </p:txBody>
      </p:sp>
      <p:pic>
        <p:nvPicPr>
          <p:cNvPr id="11" name="Picture 5">
            <a:extLst>
              <a:ext uri="{FF2B5EF4-FFF2-40B4-BE49-F238E27FC236}">
                <a16:creationId xmlns:a16="http://schemas.microsoft.com/office/drawing/2014/main" id="{723A7EB4-C31E-524E-A648-571DDF688A5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294711" y="2897199"/>
            <a:ext cx="2675238" cy="1748491"/>
          </a:xfrm>
          <a:prstGeom prst="rect">
            <a:avLst/>
          </a:prstGeom>
        </p:spPr>
      </p:pic>
      <p:pic>
        <p:nvPicPr>
          <p:cNvPr id="14" name="Picture 6">
            <a:extLst>
              <a:ext uri="{FF2B5EF4-FFF2-40B4-BE49-F238E27FC236}">
                <a16:creationId xmlns:a16="http://schemas.microsoft.com/office/drawing/2014/main" id="{57093128-F9C4-8E48-AB76-67B11A7827B3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294711" y="1170354"/>
            <a:ext cx="2675238" cy="1637388"/>
          </a:xfrm>
          <a:prstGeom prst="rect">
            <a:avLst/>
          </a:prstGeom>
        </p:spPr>
      </p:pic>
      <p:cxnSp>
        <p:nvCxnSpPr>
          <p:cNvPr id="8" name="直线连接符 7">
            <a:extLst>
              <a:ext uri="{FF2B5EF4-FFF2-40B4-BE49-F238E27FC236}">
                <a16:creationId xmlns:a16="http://schemas.microsoft.com/office/drawing/2014/main" id="{3BAE52EA-6B5F-AD4D-B695-D4500F96137E}"/>
              </a:ext>
            </a:extLst>
          </p:cNvPr>
          <p:cNvCxnSpPr>
            <a:cxnSpLocks/>
          </p:cNvCxnSpPr>
          <p:nvPr/>
        </p:nvCxnSpPr>
        <p:spPr>
          <a:xfrm>
            <a:off x="210543" y="1006747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307331929"/>
      </p:ext>
    </p:extLst>
  </p:cSld>
  <p:clrMapOvr>
    <a:masterClrMapping/>
  </p:clrMapOvr>
  <p:transition spd="slow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096109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租金收益稳定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产品特点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3B328F4-F4A6-E94F-A09A-59F3998AB198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76447" y="1407646"/>
            <a:ext cx="4325050" cy="259654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3D3D256-B6D2-8D44-B97D-D07BAFFE51EF}"/>
              </a:ext>
            </a:extLst>
          </p:cNvPr>
          <p:cNvSpPr txBox="1"/>
          <p:nvPr/>
        </p:nvSpPr>
        <p:spPr>
          <a:xfrm>
            <a:off x="4729235" y="1155996"/>
            <a:ext cx="3829480" cy="31393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美国公寓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1992-2010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年平均入住率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94.6%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/>
              </a:rPr>
              <a:t>该地区公寓平均入住率为</a:t>
            </a: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/>
              </a:rPr>
              <a:t>96%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全面翻新后，出租价格将以每年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3.9%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的速度增长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保守预估下，每个投资单元的平均季度租金分红为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$2,163</a:t>
            </a:r>
            <a:endParaRPr kumimoji="0" lang="en-US" altLang="zh-CN" sz="18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0D4B62-C85F-AB4C-8E8E-C20C0C547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160" y="4121817"/>
            <a:ext cx="8974206" cy="532560"/>
          </a:xfrm>
          <a:prstGeom prst="rect">
            <a:avLst/>
          </a:prstGeom>
        </p:spPr>
      </p:pic>
      <p:cxnSp>
        <p:nvCxnSpPr>
          <p:cNvPr id="11" name="直线连接符 10">
            <a:extLst>
              <a:ext uri="{FF2B5EF4-FFF2-40B4-BE49-F238E27FC236}">
                <a16:creationId xmlns:a16="http://schemas.microsoft.com/office/drawing/2014/main" id="{E16CFF32-DC55-A74F-99FB-05C8544FC4DF}"/>
              </a:ext>
            </a:extLst>
          </p:cNvPr>
          <p:cNvCxnSpPr>
            <a:cxnSpLocks/>
          </p:cNvCxnSpPr>
          <p:nvPr/>
        </p:nvCxnSpPr>
        <p:spPr>
          <a:xfrm>
            <a:off x="210543" y="982033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499481560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120823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抗风险以及升值能力强</a:t>
            </a: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产品特点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D3D256-B6D2-8D44-B97D-D07BAFFE51EF}"/>
              </a:ext>
            </a:extLst>
          </p:cNvPr>
          <p:cNvSpPr txBox="1"/>
          <p:nvPr/>
        </p:nvSpPr>
        <p:spPr>
          <a:xfrm>
            <a:off x="5376724" y="1517920"/>
            <a:ext cx="3547598" cy="31700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抗风险能力：</a:t>
            </a:r>
            <a:endParaRPr lang="en-US" altLang="zh-CN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2008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年次贷危机期间，</a:t>
            </a:r>
            <a:r>
              <a:rPr lang="zh-C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全美平均资本化率低于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8.25%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退出</a:t>
            </a:r>
            <a:r>
              <a:rPr lang="zh-C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资本化率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低于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8.71%</a:t>
            </a:r>
            <a:r>
              <a:rPr lang="zh-C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，投资人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就能实现保本</a:t>
            </a:r>
            <a:endParaRPr lang="en-US" altLang="zh-CN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r>
              <a:rPr lang="zh-CN" altLang="en-US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升值能力：</a:t>
            </a:r>
            <a:endParaRPr lang="en-US" altLang="zh-CN" sz="1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保守预测下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投资人的总收益为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$100,879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乐观预测下</a:t>
            </a:r>
            <a:r>
              <a:rPr lang="en-US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,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投资人的</a:t>
            </a:r>
            <a:r>
              <a:rPr lang="zh-C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总收益</a:t>
            </a:r>
            <a:r>
              <a:rPr lang="zh-CN" altLang="en-US" sz="1400" dirty="0">
                <a:latin typeface="SimSun" panose="02010600030101010101" pitchFamily="2" charset="-122"/>
                <a:ea typeface="SimSun" panose="02010600030101010101" pitchFamily="2" charset="-122"/>
              </a:rPr>
              <a:t>为</a:t>
            </a:r>
            <a:r>
              <a:rPr lang="en-US" altLang="zh-CN" sz="1400" b="1" dirty="0">
                <a:latin typeface="SimSun" panose="02010600030101010101" pitchFamily="2" charset="-122"/>
                <a:ea typeface="SimSun" panose="02010600030101010101" pitchFamily="2" charset="-122"/>
              </a:rPr>
              <a:t>$143,800</a:t>
            </a:r>
            <a:r>
              <a:rPr lang="zh-CN" altLang="zh-CN" sz="1400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554DCF72-65A6-2445-9783-859E2282B391}"/>
              </a:ext>
            </a:extLst>
          </p:cNvPr>
          <p:cNvCxnSpPr>
            <a:cxnSpLocks/>
          </p:cNvCxnSpPr>
          <p:nvPr/>
        </p:nvCxnSpPr>
        <p:spPr>
          <a:xfrm>
            <a:off x="210543" y="957319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A938CB8E-C1E1-3A4E-B3BD-FB5316320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16" y="1713473"/>
            <a:ext cx="5062738" cy="2607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4871157"/>
      </p:ext>
    </p:extLst>
  </p:cSld>
  <p:clrMapOvr>
    <a:masterClrMapping/>
  </p:clrMapOvr>
  <p:transition spd="slow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美国佛罗里达代托纳海滩公寓项目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276447" y="1096109"/>
            <a:ext cx="2595845" cy="38306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defTabSz="859536"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项目介绍</a:t>
            </a:r>
            <a:endParaRPr sz="16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0696C1F-5795-4D80-A05C-814951EA56B7}"/>
              </a:ext>
            </a:extLst>
          </p:cNvPr>
          <p:cNvCxnSpPr>
            <a:cxnSpLocks noChangeAspect="1"/>
          </p:cNvCxnSpPr>
          <p:nvPr/>
        </p:nvCxnSpPr>
        <p:spPr>
          <a:xfrm flipV="1">
            <a:off x="268941" y="997242"/>
            <a:ext cx="8741833" cy="49534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6" name="Picture 4">
            <a:extLst>
              <a:ext uri="{FF2B5EF4-FFF2-40B4-BE49-F238E27FC236}">
                <a16:creationId xmlns:a16="http://schemas.microsoft.com/office/drawing/2014/main" id="{88808BF7-FBB7-4587-98F5-AC184AF612A1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56167" y="1450847"/>
            <a:ext cx="2951568" cy="1491427"/>
          </a:xfrm>
          <a:prstGeom prst="rect">
            <a:avLst/>
          </a:prstGeom>
        </p:spPr>
      </p:pic>
      <p:pic>
        <p:nvPicPr>
          <p:cNvPr id="18" name="Picture 6">
            <a:extLst>
              <a:ext uri="{FF2B5EF4-FFF2-40B4-BE49-F238E27FC236}">
                <a16:creationId xmlns:a16="http://schemas.microsoft.com/office/drawing/2014/main" id="{F8F992AC-191C-4159-A1EB-7F08D978A43E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5756167" y="3136108"/>
            <a:ext cx="2951568" cy="1413598"/>
          </a:xfrm>
          <a:prstGeom prst="rect">
            <a:avLst/>
          </a:prstGeom>
        </p:spPr>
      </p:pic>
      <p:sp>
        <p:nvSpPr>
          <p:cNvPr id="19" name="Shape 131">
            <a:extLst>
              <a:ext uri="{FF2B5EF4-FFF2-40B4-BE49-F238E27FC236}">
                <a16:creationId xmlns:a16="http://schemas.microsoft.com/office/drawing/2014/main" id="{90E45319-529A-454E-9721-B8AB25819404}"/>
              </a:ext>
            </a:extLst>
          </p:cNvPr>
          <p:cNvSpPr txBox="1">
            <a:spLocks/>
          </p:cNvSpPr>
          <p:nvPr/>
        </p:nvSpPr>
        <p:spPr>
          <a:xfrm>
            <a:off x="6986761" y="2896558"/>
            <a:ext cx="2530522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公寓外观</a:t>
            </a:r>
          </a:p>
        </p:txBody>
      </p:sp>
      <p:sp>
        <p:nvSpPr>
          <p:cNvPr id="20" name="Shape 131">
            <a:extLst>
              <a:ext uri="{FF2B5EF4-FFF2-40B4-BE49-F238E27FC236}">
                <a16:creationId xmlns:a16="http://schemas.microsoft.com/office/drawing/2014/main" id="{781C4BC7-BCDC-4586-986B-366F7354EAD2}"/>
              </a:ext>
            </a:extLst>
          </p:cNvPr>
          <p:cNvSpPr txBox="1">
            <a:spLocks/>
          </p:cNvSpPr>
          <p:nvPr/>
        </p:nvSpPr>
        <p:spPr>
          <a:xfrm>
            <a:off x="6969173" y="4491571"/>
            <a:ext cx="2565697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200" dirty="0">
                <a:latin typeface="宋体" panose="02010600030101010101" pitchFamily="2" charset="-122"/>
                <a:ea typeface="宋体" panose="02010600030101010101" pitchFamily="2" charset="-122"/>
              </a:rPr>
              <a:t>内部设施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7CBBE6A-1747-6F48-8873-90A78F2AC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10" y="1466341"/>
            <a:ext cx="5358911" cy="3083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9613504"/>
      </p:ext>
    </p:extLst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130">
            <a:extLst>
              <a:ext uri="{FF2B5EF4-FFF2-40B4-BE49-F238E27FC236}">
                <a16:creationId xmlns:a16="http://schemas.microsoft.com/office/drawing/2014/main" id="{8B6EB22F-7F69-864A-A035-803DC5F0548B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项目资本结构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5011963-2E9F-744A-8023-82F94F4D1255}"/>
              </a:ext>
            </a:extLst>
          </p:cNvPr>
          <p:cNvSpPr txBox="1"/>
          <p:nvPr/>
        </p:nvSpPr>
        <p:spPr>
          <a:xfrm>
            <a:off x="4532012" y="1165821"/>
            <a:ext cx="4345021" cy="36933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一级贷款年利率为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4.9%</a:t>
            </a:r>
          </a:p>
          <a:p>
            <a:pPr marL="285750" marR="0" indent="-28575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银行贷款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/>
              </a:rPr>
              <a:t>前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/>
              </a:rPr>
              <a:t>5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SimSun" panose="02010600030101010101" pitchFamily="2" charset="-122"/>
                <a:ea typeface="SimSun" panose="02010600030101010101" pitchFamily="2" charset="-122"/>
                <a:sym typeface="Calibri"/>
              </a:rPr>
              <a:t>年只需支付利息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投资者相当于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投资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美元，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贷款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40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美元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，购买了价值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约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50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万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美元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的五个单元</a:t>
            </a: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1"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投资者租金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收益来源：租金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贷款利息 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投资者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退出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分红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来源：出售价格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-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贷款本金 </a:t>
            </a:r>
            <a:endParaRPr kumimoji="1" lang="zh-CN" altLang="en-US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AB200D2A-2318-534A-9FDF-9D50B8676DCA}"/>
              </a:ext>
            </a:extLst>
          </p:cNvPr>
          <p:cNvCxnSpPr>
            <a:cxnSpLocks/>
          </p:cNvCxnSpPr>
          <p:nvPr/>
        </p:nvCxnSpPr>
        <p:spPr>
          <a:xfrm>
            <a:off x="218781" y="973795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pic>
        <p:nvPicPr>
          <p:cNvPr id="17" name="图片 16">
            <a:extLst>
              <a:ext uri="{FF2B5EF4-FFF2-40B4-BE49-F238E27FC236}">
                <a16:creationId xmlns:a16="http://schemas.microsoft.com/office/drawing/2014/main" id="{60F82B2B-80C9-3342-B821-8F1ED46D33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533" y="3543543"/>
            <a:ext cx="3357974" cy="113183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8A5A39E-2156-D244-AD5A-190B3B897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789" y="1019540"/>
            <a:ext cx="3295713" cy="245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03039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295412" y="2948546"/>
            <a:ext cx="5012514" cy="179506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322325" indent="-322325" defTabSz="859536">
              <a:defRPr sz="3008"/>
            </a:pP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代托纳海滩地区：近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60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常住人口</a:t>
            </a:r>
            <a:endParaRPr lang="en-US" altLang="zh-CN" sz="17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defRPr sz="3008"/>
            </a:pP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地区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人口增长率</a:t>
            </a: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约为美国平均增长速度的两倍</a:t>
            </a:r>
            <a:endParaRPr lang="en-US" altLang="zh-CN" sz="17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defRPr sz="3008"/>
            </a:pP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年均客流量达到</a:t>
            </a:r>
            <a:r>
              <a:rPr lang="en-US" altLang="zh-CN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800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万</a:t>
            </a: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人次</a:t>
            </a:r>
            <a:endParaRPr lang="en-US" altLang="zh-CN" sz="17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defRPr sz="3008"/>
            </a:pP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距离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奥兰多迪士尼</a:t>
            </a:r>
            <a:r>
              <a:rPr lang="en-US" altLang="zh-CN" sz="1700" dirty="0">
                <a:latin typeface="宋体" panose="02010600030101010101" pitchFamily="2" charset="-122"/>
                <a:ea typeface="宋体" panose="02010600030101010101" pitchFamily="2" charset="-122"/>
              </a:rPr>
              <a:t>50</a:t>
            </a: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分钟车程</a:t>
            </a:r>
            <a:endParaRPr lang="en-US" altLang="zh-CN" sz="17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福布斯 </a:t>
            </a:r>
            <a:r>
              <a:rPr lang="en-US" altLang="zh-CN" sz="1700" dirty="0">
                <a:latin typeface="宋体" panose="02010600030101010101" pitchFamily="2" charset="-122"/>
                <a:ea typeface="宋体" panose="02010600030101010101" pitchFamily="2" charset="-122"/>
              </a:rPr>
              <a:t>2017 </a:t>
            </a: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年“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美国发展最快的城市</a:t>
            </a:r>
            <a:r>
              <a:rPr lang="zh-CN" altLang="en-US" sz="1700" dirty="0">
                <a:latin typeface="宋体" panose="02010600030101010101" pitchFamily="2" charset="-122"/>
                <a:ea typeface="宋体" panose="02010600030101010101" pitchFamily="2" charset="-122"/>
              </a:rPr>
              <a:t>”排行榜中排名</a:t>
            </a:r>
            <a:r>
              <a:rPr lang="zh-CN" altLang="en-US" sz="1700" b="1" dirty="0">
                <a:latin typeface="宋体" panose="02010600030101010101" pitchFamily="2" charset="-122"/>
                <a:ea typeface="宋体" panose="02010600030101010101" pitchFamily="2" charset="-122"/>
              </a:rPr>
              <a:t>第四 </a:t>
            </a:r>
          </a:p>
          <a:p>
            <a:pPr marL="322325" indent="-322325" defTabSz="859536">
              <a:defRPr sz="3008"/>
            </a:pPr>
            <a:endParaRPr lang="en-US" altLang="zh-CN"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22325" indent="-322325" defTabSz="859536">
              <a:defRPr sz="3008"/>
            </a:pPr>
            <a:endParaRPr sz="1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096109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投资地区分析</a:t>
            </a: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所在地区发展迅猛，租房需求强劲持续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2ED1C09-65DC-44F5-B1C5-189B7CE9A9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179" y="1426620"/>
            <a:ext cx="5503783" cy="1316577"/>
          </a:xfrm>
          <a:prstGeom prst="rect">
            <a:avLst/>
          </a:prstGeom>
        </p:spPr>
      </p:pic>
      <p:pic>
        <p:nvPicPr>
          <p:cNvPr id="18" name="Picture 3">
            <a:extLst>
              <a:ext uri="{FF2B5EF4-FFF2-40B4-BE49-F238E27FC236}">
                <a16:creationId xmlns:a16="http://schemas.microsoft.com/office/drawing/2014/main" id="{75431891-4A5D-447D-96B5-5B7ABD1878F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5748405" y="3193723"/>
            <a:ext cx="2765304" cy="1488713"/>
          </a:xfrm>
          <a:prstGeom prst="rect">
            <a:avLst/>
          </a:prstGeom>
        </p:spPr>
      </p:pic>
      <p:sp>
        <p:nvSpPr>
          <p:cNvPr id="19" name="Shape 131">
            <a:extLst>
              <a:ext uri="{FF2B5EF4-FFF2-40B4-BE49-F238E27FC236}">
                <a16:creationId xmlns:a16="http://schemas.microsoft.com/office/drawing/2014/main" id="{FD3FBDF7-7C40-40BC-B5DE-B224E1CD2BF2}"/>
              </a:ext>
            </a:extLst>
          </p:cNvPr>
          <p:cNvSpPr txBox="1">
            <a:spLocks/>
          </p:cNvSpPr>
          <p:nvPr/>
        </p:nvSpPr>
        <p:spPr>
          <a:xfrm>
            <a:off x="6675982" y="2919607"/>
            <a:ext cx="2523242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200" b="1" dirty="0">
                <a:latin typeface="宋体" panose="02010600030101010101" pitchFamily="2" charset="-122"/>
                <a:ea typeface="宋体" panose="02010600030101010101" pitchFamily="2" charset="-122"/>
              </a:rPr>
              <a:t>代托纳地理位置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90CB08C-AE40-5A45-A5D1-1C4DC000A7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5249" y="1073967"/>
            <a:ext cx="1427914" cy="1844388"/>
          </a:xfrm>
          <a:prstGeom prst="rect">
            <a:avLst/>
          </a:prstGeom>
        </p:spPr>
      </p:pic>
      <p:sp>
        <p:nvSpPr>
          <p:cNvPr id="4" name="五角星 3">
            <a:extLst>
              <a:ext uri="{FF2B5EF4-FFF2-40B4-BE49-F238E27FC236}">
                <a16:creationId xmlns:a16="http://schemas.microsoft.com/office/drawing/2014/main" id="{7B2315CB-647D-8242-A505-47CBDA019727}"/>
              </a:ext>
            </a:extLst>
          </p:cNvPr>
          <p:cNvSpPr/>
          <p:nvPr/>
        </p:nvSpPr>
        <p:spPr>
          <a:xfrm>
            <a:off x="7253382" y="1510762"/>
            <a:ext cx="123687" cy="106017"/>
          </a:xfrm>
          <a:prstGeom prst="star5">
            <a:avLst/>
          </a:prstGeom>
          <a:solidFill>
            <a:srgbClr val="FFFF00"/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65818BA-DB99-5445-A5C1-4102C9720482}"/>
              </a:ext>
            </a:extLst>
          </p:cNvPr>
          <p:cNvSpPr txBox="1"/>
          <p:nvPr/>
        </p:nvSpPr>
        <p:spPr>
          <a:xfrm>
            <a:off x="7067569" y="1296849"/>
            <a:ext cx="644939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6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 代托纳海滩</a:t>
            </a:r>
            <a:endParaRPr kumimoji="0" lang="en-US" altLang="zh-CN" sz="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600" b="1" dirty="0"/>
              <a:t>Daytona</a:t>
            </a:r>
            <a:r>
              <a:rPr lang="zh-CN" altLang="en-US" sz="600" b="1" dirty="0"/>
              <a:t> </a:t>
            </a:r>
            <a:r>
              <a:rPr lang="en-US" altLang="zh-CN" sz="600" b="1" dirty="0"/>
              <a:t>Beach</a:t>
            </a:r>
            <a:endParaRPr kumimoji="0" lang="zh-CN" altLang="en-US" sz="6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0BD35817-69A8-F34B-8445-4164A8FA6822}"/>
              </a:ext>
            </a:extLst>
          </p:cNvPr>
          <p:cNvCxnSpPr>
            <a:cxnSpLocks/>
          </p:cNvCxnSpPr>
          <p:nvPr/>
        </p:nvCxnSpPr>
        <p:spPr>
          <a:xfrm>
            <a:off x="210543" y="973795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067589117"/>
      </p:ext>
    </p:extLst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096109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市场资本化率</a:t>
            </a: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所在地区公寓地产升值潜力巨大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3D3D256-B6D2-8D44-B97D-D07BAFFE51EF}"/>
              </a:ext>
            </a:extLst>
          </p:cNvPr>
          <p:cNvSpPr txBox="1"/>
          <p:nvPr/>
        </p:nvSpPr>
        <p:spPr>
          <a:xfrm>
            <a:off x="5391270" y="1388171"/>
            <a:ext cx="3492596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公寓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市场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价值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 =</a:t>
            </a: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租金年收益</a:t>
            </a:r>
            <a: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/</a:t>
            </a:r>
            <a:r>
              <a:rPr lang="zh-CN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资本化率</a:t>
            </a:r>
            <a:endParaRPr lang="en-US" altLang="zh-CN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美国公寓市场当前平均资本化率为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4.1%</a:t>
            </a:r>
            <a:br>
              <a:rPr lang="en-US" altLang="zh-CN" dirty="0">
                <a:latin typeface="SimSun" panose="02010600030101010101" pitchFamily="2" charset="-122"/>
                <a:ea typeface="SimSun" panose="02010600030101010101" pitchFamily="2" charset="-122"/>
              </a:rPr>
            </a:b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zh-CN" dirty="0">
                <a:latin typeface="SimSun" panose="02010600030101010101" pitchFamily="2" charset="-122"/>
                <a:ea typeface="SimSun" panose="02010600030101010101" pitchFamily="2" charset="-122"/>
              </a:rPr>
              <a:t>该地区当前资本化率为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5%-6%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购买公寓的资本化率为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5.92%,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 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公寓升值潜力巨大</a:t>
            </a:r>
            <a:endParaRPr kumimoji="0" lang="zh-CN" altLang="en-US" sz="180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SimSun" panose="02010600030101010101" pitchFamily="2" charset="-122"/>
              <a:ea typeface="SimSun" panose="02010600030101010101" pitchFamily="2" charset="-122"/>
              <a:sym typeface="Calibri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E1F9A0-A3D0-1344-850E-3E72974A60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6446" y="1479175"/>
            <a:ext cx="4969322" cy="2680313"/>
          </a:xfrm>
          <a:prstGeom prst="rect">
            <a:avLst/>
          </a:prstGeom>
        </p:spPr>
      </p:pic>
      <p:sp>
        <p:nvSpPr>
          <p:cNvPr id="9" name="上箭头 8">
            <a:extLst>
              <a:ext uri="{FF2B5EF4-FFF2-40B4-BE49-F238E27FC236}">
                <a16:creationId xmlns:a16="http://schemas.microsoft.com/office/drawing/2014/main" id="{1CFDAC77-276E-1C45-8260-678E0FA173FF}"/>
              </a:ext>
            </a:extLst>
          </p:cNvPr>
          <p:cNvSpPr/>
          <p:nvPr/>
        </p:nvSpPr>
        <p:spPr>
          <a:xfrm>
            <a:off x="7088318" y="1388171"/>
            <a:ext cx="98499" cy="286132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" name="下箭头 1">
            <a:extLst>
              <a:ext uri="{FF2B5EF4-FFF2-40B4-BE49-F238E27FC236}">
                <a16:creationId xmlns:a16="http://schemas.microsoft.com/office/drawing/2014/main" id="{054528B8-6092-494D-AE62-670F83D03D02}"/>
              </a:ext>
            </a:extLst>
          </p:cNvPr>
          <p:cNvSpPr/>
          <p:nvPr/>
        </p:nvSpPr>
        <p:spPr>
          <a:xfrm>
            <a:off x="6455802" y="1747307"/>
            <a:ext cx="61877" cy="20524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4E20E71-8345-3649-9090-52E075C319FD}"/>
              </a:ext>
            </a:extLst>
          </p:cNvPr>
          <p:cNvSpPr txBox="1"/>
          <p:nvPr/>
        </p:nvSpPr>
        <p:spPr>
          <a:xfrm>
            <a:off x="512953" y="4250491"/>
            <a:ext cx="1980054" cy="27699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zh-CN" sz="1200" b="1" i="1" dirty="0"/>
              <a:t>：公寓所在地区</a:t>
            </a:r>
            <a:endParaRPr kumimoji="0" lang="zh-CN" altLang="en-US" sz="1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五角星 13">
            <a:extLst>
              <a:ext uri="{FF2B5EF4-FFF2-40B4-BE49-F238E27FC236}">
                <a16:creationId xmlns:a16="http://schemas.microsoft.com/office/drawing/2014/main" id="{4BC2F3E0-89F5-574C-B4BF-B539F67BC0EF}"/>
              </a:ext>
            </a:extLst>
          </p:cNvPr>
          <p:cNvSpPr/>
          <p:nvPr/>
        </p:nvSpPr>
        <p:spPr>
          <a:xfrm>
            <a:off x="337693" y="4312789"/>
            <a:ext cx="175260" cy="152400"/>
          </a:xfrm>
          <a:prstGeom prst="star5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zh-CN" altLang="en-US" dirty="0"/>
          </a:p>
        </p:txBody>
      </p:sp>
      <p:sp>
        <p:nvSpPr>
          <p:cNvPr id="5" name="五角星 4">
            <a:extLst>
              <a:ext uri="{FF2B5EF4-FFF2-40B4-BE49-F238E27FC236}">
                <a16:creationId xmlns:a16="http://schemas.microsoft.com/office/drawing/2014/main" id="{D998E83D-4C10-0148-B748-9558EB1460C5}"/>
              </a:ext>
            </a:extLst>
          </p:cNvPr>
          <p:cNvSpPr/>
          <p:nvPr/>
        </p:nvSpPr>
        <p:spPr>
          <a:xfrm>
            <a:off x="3863855" y="3361967"/>
            <a:ext cx="110003" cy="123753"/>
          </a:xfrm>
          <a:prstGeom prst="star5">
            <a:avLst/>
          </a:prstGeom>
          <a:solidFill>
            <a:schemeClr val="accent3">
              <a:lumOff val="44000"/>
            </a:schemeClr>
          </a:solidFill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" name="直线连接符 14">
            <a:extLst>
              <a:ext uri="{FF2B5EF4-FFF2-40B4-BE49-F238E27FC236}">
                <a16:creationId xmlns:a16="http://schemas.microsoft.com/office/drawing/2014/main" id="{DE60C597-9004-9743-BA1B-C46124941D96}"/>
              </a:ext>
            </a:extLst>
          </p:cNvPr>
          <p:cNvCxnSpPr>
            <a:cxnSpLocks/>
          </p:cNvCxnSpPr>
          <p:nvPr/>
        </p:nvCxnSpPr>
        <p:spPr>
          <a:xfrm>
            <a:off x="210543" y="990271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09467503"/>
      </p:ext>
    </p:extLst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31">
            <a:extLst>
              <a:ext uri="{FF2B5EF4-FFF2-40B4-BE49-F238E27FC236}">
                <a16:creationId xmlns:a16="http://schemas.microsoft.com/office/drawing/2014/main" id="{340D04BE-1582-4D1C-B941-C3D7664DE5D1}"/>
              </a:ext>
            </a:extLst>
          </p:cNvPr>
          <p:cNvSpPr txBox="1">
            <a:spLocks/>
          </p:cNvSpPr>
          <p:nvPr/>
        </p:nvSpPr>
        <p:spPr>
          <a:xfrm>
            <a:off x="276447" y="1096109"/>
            <a:ext cx="2595845" cy="3830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45719" rIns="45719">
            <a:normAutofit/>
          </a:bodyPr>
          <a:lstStyle>
            <a:lvl1pPr marL="342900" marR="0" indent="-3429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1pPr>
            <a:lvl2pPr marL="783771" marR="0" indent="-326571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1219200" marR="0" indent="-3048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17373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–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2194560" marR="0" indent="-36576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»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26924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31496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36068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4064000" marR="0" indent="-406400" algn="l" defTabSz="914400" rtl="0" latinLnBrk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Tx/>
              <a:buSzPct val="100000"/>
              <a:buFont typeface="Arial"/>
              <a:buChar char="•"/>
              <a:tabLst/>
              <a:defRPr sz="32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defTabSz="859536" hangingPunct="1">
              <a:buFont typeface="Arial"/>
              <a:buNone/>
              <a:defRPr sz="3008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</a:rPr>
              <a:t>地区概况</a:t>
            </a: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9A9B623A-D4CA-41A5-8FE8-CB7F102A8068}"/>
              </a:ext>
            </a:extLst>
          </p:cNvPr>
          <p:cNvSpPr>
            <a:spLocks noGrp="1" noChangeAspect="1"/>
          </p:cNvSpPr>
          <p:nvPr>
            <p:ph type="title"/>
          </p:nvPr>
        </p:nvSpPr>
        <p:spPr>
          <a:xfrm>
            <a:off x="196137" y="458705"/>
            <a:ext cx="8813800" cy="498614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处于城市的核心地带</a:t>
            </a:r>
            <a:endParaRPr lang="en-US"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55B154-4DF7-5C43-9E87-E1C59ABC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447" y="1528509"/>
            <a:ext cx="5003697" cy="3211867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86C6D9C-536E-244A-B364-96A7EE6F3F5F}"/>
              </a:ext>
            </a:extLst>
          </p:cNvPr>
          <p:cNvSpPr txBox="1"/>
          <p:nvPr/>
        </p:nvSpPr>
        <p:spPr>
          <a:xfrm>
            <a:off x="5606719" y="1503226"/>
            <a:ext cx="3403218" cy="28623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公寓距离：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当地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最大</a:t>
            </a:r>
            <a:r>
              <a:rPr lang="zh-CN" altLang="en" dirty="0">
                <a:latin typeface="SimSun" panose="02010600030101010101" pitchFamily="2" charset="-122"/>
                <a:ea typeface="SimSun" panose="02010600030101010101" pitchFamily="2" charset="-122"/>
              </a:rPr>
              <a:t>购物中心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1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分钟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车程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附近的两所大学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分钟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车程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代托纳国际赛道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5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分钟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车程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机场</a:t>
            </a:r>
            <a:r>
              <a:rPr lang="en-US" altLang="zh-CN" b="1" dirty="0">
                <a:latin typeface="SimSun" panose="02010600030101010101" pitchFamily="2" charset="-122"/>
                <a:ea typeface="SimSun" panose="02010600030101010101" pitchFamily="2" charset="-122"/>
              </a:rPr>
              <a:t>10</a:t>
            </a:r>
            <a:r>
              <a:rPr lang="zh-CN" altLang="en-US" b="1" dirty="0">
                <a:latin typeface="SimSun" panose="02010600030101010101" pitchFamily="2" charset="-122"/>
                <a:ea typeface="SimSun" panose="02010600030101010101" pitchFamily="2" charset="-122"/>
              </a:rPr>
              <a:t>分钟</a:t>
            </a:r>
            <a:r>
              <a:rPr lang="zh-CN" altLang="en-US" dirty="0">
                <a:latin typeface="SimSun" panose="02010600030101010101" pitchFamily="2" charset="-122"/>
                <a:ea typeface="SimSun" panose="02010600030101010101" pitchFamily="2" charset="-122"/>
              </a:rPr>
              <a:t>车程</a:t>
            </a:r>
            <a:endParaRPr lang="en-US" altLang="zh-CN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endParaRPr lang="en-US" altLang="zh-CN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C50FDA56-F854-5248-8664-60D1A1ECE9AD}"/>
              </a:ext>
            </a:extLst>
          </p:cNvPr>
          <p:cNvCxnSpPr>
            <a:cxnSpLocks/>
          </p:cNvCxnSpPr>
          <p:nvPr/>
        </p:nvCxnSpPr>
        <p:spPr>
          <a:xfrm>
            <a:off x="210543" y="957319"/>
            <a:ext cx="8733490" cy="0"/>
          </a:xfrm>
          <a:prstGeom prst="line">
            <a:avLst/>
          </a:prstGeom>
          <a:noFill/>
          <a:ln w="12700" cap="flat">
            <a:solidFill>
              <a:schemeClr val="accent1"/>
            </a:solidFill>
            <a:prstDash val="solid"/>
            <a:miter lim="8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523069227"/>
      </p:ext>
    </p:extLst>
  </p:cSld>
  <p:clrMapOvr>
    <a:masterClrMapping/>
  </p:clrMapOvr>
  <p:transition spd="slow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065B54F1-07AE-DF40-A0DE-8985F8DB83F5}"/>
              </a:ext>
            </a:extLst>
          </p:cNvPr>
          <p:cNvSpPr txBox="1"/>
          <p:nvPr/>
        </p:nvSpPr>
        <p:spPr>
          <a:xfrm>
            <a:off x="1993106" y="428625"/>
            <a:ext cx="1150144" cy="635000"/>
          </a:xfrm>
          <a:prstGeom prst="rect">
            <a:avLst/>
          </a:prstGeom>
          <a:solidFill>
            <a:schemeClr val="bg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eaVert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Shape 181">
            <a:extLst>
              <a:ext uri="{FF2B5EF4-FFF2-40B4-BE49-F238E27FC236}">
                <a16:creationId xmlns:a16="http://schemas.microsoft.com/office/drawing/2014/main" id="{B3AA07EE-B58B-3941-A792-473A9C1D86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2028" y="240057"/>
            <a:ext cx="8229600" cy="857251"/>
          </a:xfrm>
          <a:prstGeom prst="rect">
            <a:avLst/>
          </a:prstGeom>
        </p:spPr>
        <p:txBody>
          <a:bodyPr>
            <a:normAutofit/>
          </a:bodyPr>
          <a:lstStyle>
            <a:lvl1pPr marL="640079" indent="-640079" algn="l" defTabSz="640079">
              <a:defRPr sz="2520">
                <a:latin typeface="经典黑体简"/>
                <a:ea typeface="经典黑体简"/>
                <a:cs typeface="经典黑体简"/>
                <a:sym typeface="经典黑体简"/>
              </a:defRPr>
            </a:lvl1pPr>
          </a:lstStyle>
          <a:p>
            <a:pPr marL="914400" indent="-914400" defTabSz="914400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  <a:sym typeface="Calibri"/>
              </a:rPr>
              <a:t>公寓外部</a:t>
            </a:r>
            <a:endParaRPr sz="2000" dirty="0">
              <a:latin typeface="宋体" panose="02010600030101010101" pitchFamily="2" charset="-122"/>
              <a:ea typeface="宋体" panose="02010600030101010101" pitchFamily="2" charset="-122"/>
              <a:cs typeface="Arial Unicode MS" panose="020B0604020202020204" pitchFamily="34" charset="-128"/>
              <a:sym typeface="Calibri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B0E182C-F442-4A4A-AD76-D58080C10ED8}"/>
              </a:ext>
            </a:extLst>
          </p:cNvPr>
          <p:cNvSpPr txBox="1"/>
          <p:nvPr/>
        </p:nvSpPr>
        <p:spPr>
          <a:xfrm>
            <a:off x="3321844" y="484018"/>
            <a:ext cx="1750219" cy="369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829E141-6657-024A-A1CB-389DA9519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7115" y="529390"/>
            <a:ext cx="5640027" cy="4242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420536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F88E735-5B93-B94C-9604-BFEF1406B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427" y="522298"/>
            <a:ext cx="5764819" cy="4234686"/>
          </a:xfrm>
          <a:prstGeom prst="rect">
            <a:avLst/>
          </a:prstGeom>
        </p:spPr>
      </p:pic>
      <p:sp>
        <p:nvSpPr>
          <p:cNvPr id="4" name="Shape 181">
            <a:extLst>
              <a:ext uri="{FF2B5EF4-FFF2-40B4-BE49-F238E27FC236}">
                <a16:creationId xmlns:a16="http://schemas.microsoft.com/office/drawing/2014/main" id="{34133A09-395F-4843-88D4-0E5A4A3CD853}"/>
              </a:ext>
            </a:extLst>
          </p:cNvPr>
          <p:cNvSpPr txBox="1">
            <a:spLocks/>
          </p:cNvSpPr>
          <p:nvPr/>
        </p:nvSpPr>
        <p:spPr>
          <a:xfrm>
            <a:off x="232346" y="231247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640079" marR="0" indent="-640079" algn="l" defTabSz="6400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2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经典黑体简"/>
                <a:ea typeface="经典黑体简"/>
                <a:cs typeface="经典黑体简"/>
                <a:sym typeface="经典黑体简"/>
              </a:defRPr>
            </a:lvl1pPr>
            <a:lvl2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914400" marR="0" indent="-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91440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91440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914400" defTabSz="914400" hangingPunct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公寓内部</a:t>
            </a:r>
          </a:p>
        </p:txBody>
      </p:sp>
    </p:spTree>
    <p:extLst>
      <p:ext uri="{BB962C8B-B14F-4D97-AF65-F5344CB8AC3E}">
        <p14:creationId xmlns:p14="http://schemas.microsoft.com/office/powerpoint/2010/main" val="3448541429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81">
            <a:extLst>
              <a:ext uri="{FF2B5EF4-FFF2-40B4-BE49-F238E27FC236}">
                <a16:creationId xmlns:a16="http://schemas.microsoft.com/office/drawing/2014/main" id="{98721385-D29A-6A4A-9F1A-5908AC01B560}"/>
              </a:ext>
            </a:extLst>
          </p:cNvPr>
          <p:cNvSpPr txBox="1">
            <a:spLocks/>
          </p:cNvSpPr>
          <p:nvPr/>
        </p:nvSpPr>
        <p:spPr>
          <a:xfrm>
            <a:off x="197970" y="231249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>
            <a:lvl1pPr marL="640079" marR="0" indent="-640079" algn="l" defTabSz="640079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52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经典黑体简"/>
                <a:ea typeface="经典黑体简"/>
                <a:cs typeface="经典黑体简"/>
                <a:sym typeface="经典黑体简"/>
              </a:defRPr>
            </a:lvl1pPr>
            <a:lvl2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2pPr>
            <a:lvl3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3pPr>
            <a:lvl4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4pPr>
            <a:lvl5pPr marL="914400" marR="0" indent="-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5pPr>
            <a:lvl6pPr marL="914400" marR="0" indent="-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6pPr>
            <a:lvl7pPr marL="914400" marR="0" indent="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7pPr>
            <a:lvl8pPr marL="914400" marR="0" indent="4572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8pPr>
            <a:lvl9pPr marL="914400" marR="0" indent="914400" algn="ctr" defTabSz="9144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914400" indent="-914400" defTabSz="914400" hangingPunct="1"/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  <a:cs typeface="Arial Unicode MS" panose="020B0604020202020204" pitchFamily="34" charset="-128"/>
              </a:rPr>
              <a:t>公共区域</a:t>
            </a:r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B5DEAD0B-2A33-9645-861C-BF5F268E33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047" y="498360"/>
            <a:ext cx="5795783" cy="4247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7287222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主题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8F8F8F"/>
      </a:accent3>
      <a:accent4>
        <a:srgbClr val="707070"/>
      </a:accent4>
      <a:accent5>
        <a:srgbClr val="B2C1DB"/>
      </a:accent5>
      <a:accent6>
        <a:srgbClr val="AE4845"/>
      </a:accent6>
      <a:hlink>
        <a:srgbClr val="0000FF"/>
      </a:hlink>
      <a:folHlink>
        <a:srgbClr val="FF00FF"/>
      </a:folHlink>
    </a:clrScheme>
    <a:fontScheme name="Office 主题">
      <a:majorFont>
        <a:latin typeface="Arial"/>
        <a:ea typeface="Arial"/>
        <a:cs typeface="Arial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3">
            <a:lumOff val="44000"/>
          </a:schemeClr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26698</TotalTime>
  <Words>618</Words>
  <Application>Microsoft Macintosh PowerPoint</Application>
  <PresentationFormat>全屏显示(16:9)</PresentationFormat>
  <Paragraphs>137</Paragraphs>
  <Slides>16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方正兰亭细黑_GBK</vt:lpstr>
      <vt:lpstr>经典黑体简</vt:lpstr>
      <vt:lpstr>宋体</vt:lpstr>
      <vt:lpstr>宋体</vt:lpstr>
      <vt:lpstr>微软雅黑</vt:lpstr>
      <vt:lpstr>微软雅黑</vt:lpstr>
      <vt:lpstr>Arial Unicode MS</vt:lpstr>
      <vt:lpstr>Arial</vt:lpstr>
      <vt:lpstr>Calibri</vt:lpstr>
      <vt:lpstr>Helvetica</vt:lpstr>
      <vt:lpstr>Office 主题</vt:lpstr>
      <vt:lpstr>PowerPoint 演示文稿</vt:lpstr>
      <vt:lpstr>美国佛罗里达代托纳海滩公寓项目</vt:lpstr>
      <vt:lpstr>项目资本结构</vt:lpstr>
      <vt:lpstr>所在地区发展迅猛，租房需求强劲持续</vt:lpstr>
      <vt:lpstr>所在地区公寓地产升值潜力巨大</vt:lpstr>
      <vt:lpstr>处于城市的核心地带</vt:lpstr>
      <vt:lpstr>公寓外部</vt:lpstr>
      <vt:lpstr>PowerPoint 演示文稿</vt:lpstr>
      <vt:lpstr>PowerPoint 演示文稿</vt:lpstr>
      <vt:lpstr>公寓概况</vt:lpstr>
      <vt:lpstr>投资机遇</vt:lpstr>
      <vt:lpstr>全面翻新，86%的公寓内部设施已完成装修，入住率有明显提高</vt:lpstr>
      <vt:lpstr>更换管理团队，进一步优化升级</vt:lpstr>
      <vt:lpstr>合并公寓，实现规模效应以及品牌效应</vt:lpstr>
      <vt:lpstr>产品特点</vt:lpstr>
      <vt:lpstr>产品特点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曼斯特国际集团</dc:title>
  <dc:creator>Zach Garrett</dc:creator>
  <cp:lastModifiedBy>Microsoft Office User</cp:lastModifiedBy>
  <cp:revision>269</cp:revision>
  <cp:lastPrinted>2018-09-24T21:06:11Z</cp:lastPrinted>
  <dcterms:modified xsi:type="dcterms:W3CDTF">2018-10-08T21:33:48Z</dcterms:modified>
</cp:coreProperties>
</file>